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  <p:sldMasterId id="2147483762" r:id="rId5"/>
  </p:sldMasterIdLst>
  <p:notesMasterIdLst>
    <p:notesMasterId r:id="rId17"/>
  </p:notesMasterIdLst>
  <p:sldIdLst>
    <p:sldId id="256" r:id="rId6"/>
    <p:sldId id="412" r:id="rId7"/>
    <p:sldId id="261" r:id="rId8"/>
    <p:sldId id="260" r:id="rId9"/>
    <p:sldId id="257" r:id="rId10"/>
    <p:sldId id="413" r:id="rId11"/>
    <p:sldId id="415" r:id="rId12"/>
    <p:sldId id="414" r:id="rId13"/>
    <p:sldId id="258" r:id="rId14"/>
    <p:sldId id="259" r:id="rId15"/>
    <p:sldId id="4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B9EA6-5DD4-4C07-8347-E28523A10F0D}" v="40" dt="2023-04-24T22:17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7E62-3CC9-4EED-AC87-A7734CB394A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543F-FB28-4510-8D32-3CC54413E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D4E0-E8E0-4BF0-B625-F2BE981B4B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4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0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17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23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9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6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3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6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4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5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5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BE7-EDA0-4006-AD99-9907DF49349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778D7C-34C4-4489-AAEE-CBE6FA3E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6BC015-6C86-4321-9AEF-36E679E071C5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C122A4-5D90-4A88-BA9E-31F8C20AE01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orms.office.com/r/nEnLBzzc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6KZKHQS" TargetMode="External"/><Relationship Id="rId2" Type="http://schemas.openxmlformats.org/officeDocument/2006/relationships/image" Target="https://files.constantcontact.com/140053a2401/eafb76d9-53b1-4a44-8417-5a7fe0743963.png?rdr=tr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afwa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wa.org/wp-content/uploads/2022/12/Corporate-Discount-Codes-Dec-202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fwa.org/membership-appreciation-mont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D007-70D5-42C6-841B-0ECE4EBB7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508" y="692597"/>
            <a:ext cx="5096060" cy="4307148"/>
          </a:xfrm>
        </p:spPr>
        <p:txBody>
          <a:bodyPr anchor="ctr">
            <a:normAutofit/>
          </a:bodyPr>
          <a:lstStyle/>
          <a:p>
            <a:pPr algn="ctr"/>
            <a:r>
              <a:rPr lang="en-US" sz="8800" dirty="0"/>
              <a:t>AFWA</a:t>
            </a:r>
            <a:br>
              <a:rPr lang="en-US" sz="8800" dirty="0"/>
            </a:br>
            <a:r>
              <a:rPr lang="en-US" sz="8800" dirty="0"/>
              <a:t>It Pays to Belong!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F122A65-4DB5-5BD4-F057-01037057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7" y="5639499"/>
            <a:ext cx="65166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BB16-D5E3-119A-F9FC-DBA8A506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404418"/>
            <a:ext cx="4064439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Membership Renewal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700" dirty="0"/>
              <a:t>Invoices ready - Today – June 30  Log into the member portal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700" dirty="0"/>
              <a:t>Make sure we have an alternate email for you on file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dirty="0"/>
              <a:t>Chapter Forms Due </a:t>
            </a:r>
            <a:r>
              <a:rPr lang="en-US" sz="1700" dirty="0"/>
              <a:t>– May 15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https://forms.office.com/r/nEnLBzzcFr</a:t>
            </a:r>
            <a:endParaRPr lang="en-US" sz="1700" dirty="0"/>
          </a:p>
          <a:p>
            <a:pPr marL="400050" lvl="1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32" name="Picture 4" descr="Calendar on table">
            <a:extLst>
              <a:ext uri="{FF2B5EF4-FFF2-40B4-BE49-F238E27FC236}">
                <a16:creationId xmlns:a16="http://schemas.microsoft.com/office/drawing/2014/main" id="{0F897A0B-5C58-8D08-22D1-20214F090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1" r="4082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123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Wood human figure">
            <a:extLst>
              <a:ext uri="{FF2B5EF4-FFF2-40B4-BE49-F238E27FC236}">
                <a16:creationId xmlns:a16="http://schemas.microsoft.com/office/drawing/2014/main" id="{4D3F2FA8-6BD7-F69D-AE7B-A1BD02817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8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AB086D-5289-391D-91A5-AB08456F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62070-8CC6-8E1D-9D5C-0C6EFF39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6734" y="4142379"/>
            <a:ext cx="6398200" cy="1902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How can we help you get the most out of your membership?</a:t>
            </a:r>
          </a:p>
          <a:p>
            <a:pPr algn="r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Thank you for all you do and for being a member of AFWA!</a:t>
            </a:r>
          </a:p>
          <a:p>
            <a:pPr algn="r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64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7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91A24E-F09E-486F-A475-6179D673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283" y="1722427"/>
            <a:ext cx="4410720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/>
              <a:t>The mission of the Accounting &amp; Financial Women’s Alliance is to enable women in all accounting and finance fields to achieve their full potential and to contribute to their profession.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b="1" dirty="0">
                <a:effectLst/>
              </a:rPr>
              <a:t>Connect.Advance.Lead™</a:t>
            </a:r>
            <a:br>
              <a:rPr lang="en-US" sz="1800" b="1" dirty="0">
                <a:effectLst/>
              </a:rPr>
            </a:br>
            <a:endParaRPr lang="en-US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49DC-CF53-4598-A411-296F8F22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283" y="4050833"/>
            <a:ext cx="441072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b="1" dirty="0"/>
              <a:t>Founded in 1938</a:t>
            </a:r>
          </a:p>
        </p:txBody>
      </p:sp>
      <p:pic>
        <p:nvPicPr>
          <p:cNvPr id="6" name="Picture 5" descr="A picture containing text, person, screenshot, document&#10;&#10;Description automatically generated">
            <a:extLst>
              <a:ext uri="{FF2B5EF4-FFF2-40B4-BE49-F238E27FC236}">
                <a16:creationId xmlns:a16="http://schemas.microsoft.com/office/drawing/2014/main" id="{3B2ADB61-554F-4B38-9AAF-E2BF128B0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0"/>
          <a:stretch/>
        </p:blipFill>
        <p:spPr>
          <a:xfrm>
            <a:off x="1314042" y="4050833"/>
            <a:ext cx="2914815" cy="199052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922E85A-6DA2-C9FC-F3C4-CCFB38D03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15260"/>
              </p:ext>
            </p:extLst>
          </p:nvPr>
        </p:nvGraphicFramePr>
        <p:xfrm>
          <a:off x="1449089" y="810099"/>
          <a:ext cx="2779768" cy="277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285704" imgH="2286000" progId="Acrobat.Document.DC">
                  <p:embed/>
                </p:oleObj>
              </mc:Choice>
              <mc:Fallback>
                <p:oleObj name="Acrobat Document" r:id="rId4" imgW="2285704" imgH="2286000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22E85A-6DA2-C9FC-F3C4-CCFB38D03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089" y="810099"/>
                        <a:ext cx="2779768" cy="277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6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5" name="Picture 6">
            <a:extLst>
              <a:ext uri="{FF2B5EF4-FFF2-40B4-BE49-F238E27FC236}">
                <a16:creationId xmlns:a16="http://schemas.microsoft.com/office/drawing/2014/main" id="{FC762144-D360-5EC1-A9D5-60056872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7" r="2636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789FE9-C4C3-23FF-5CD7-7D172CC3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/>
              <a:t>To Be The Premier Organization For All Accounting and Finance Fields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DD5A4-0F7F-2AE2-1912-CC886378E574}"/>
              </a:ext>
            </a:extLst>
          </p:cNvPr>
          <p:cNvSpPr txBox="1"/>
          <p:nvPr/>
        </p:nvSpPr>
        <p:spPr>
          <a:xfrm>
            <a:off x="1820957" y="656737"/>
            <a:ext cx="27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Vision…</a:t>
            </a:r>
          </a:p>
        </p:txBody>
      </p:sp>
    </p:spTree>
    <p:extLst>
      <p:ext uri="{BB962C8B-B14F-4D97-AF65-F5344CB8AC3E}">
        <p14:creationId xmlns:p14="http://schemas.microsoft.com/office/powerpoint/2010/main" val="352277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5015-C430-A8BC-69A8-3674DFC3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get for my due's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900C-0096-109F-0893-21552DB6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018"/>
            <a:ext cx="7636156" cy="49746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Low-Cost High-Quality CPE and 12 </a:t>
            </a:r>
            <a:r>
              <a:rPr lang="en-US" u="sng" dirty="0"/>
              <a:t>Free</a:t>
            </a:r>
            <a:r>
              <a:rPr lang="en-US" dirty="0"/>
              <a:t> CPE</a:t>
            </a:r>
          </a:p>
          <a:p>
            <a:r>
              <a:rPr lang="en-US" dirty="0"/>
              <a:t>Mobile App</a:t>
            </a:r>
          </a:p>
          <a:p>
            <a:r>
              <a:rPr lang="en-US" dirty="0"/>
              <a:t>Discounts from Partner Benefits</a:t>
            </a:r>
          </a:p>
          <a:p>
            <a:r>
              <a:rPr lang="en-US" dirty="0"/>
              <a:t>2 National Conferences with Discounted Member Rates</a:t>
            </a:r>
          </a:p>
          <a:p>
            <a:r>
              <a:rPr lang="en-US" dirty="0"/>
              <a:t>Website Dedicated to You and Your Profession with a Members Only Section</a:t>
            </a:r>
          </a:p>
          <a:p>
            <a:r>
              <a:rPr lang="en-US" dirty="0"/>
              <a:t>Bi-Monthly Newsletter and Other Publications</a:t>
            </a:r>
          </a:p>
          <a:p>
            <a:r>
              <a:rPr lang="en-US" dirty="0"/>
              <a:t>Find A Pro Listing and Access to Premium Listings</a:t>
            </a:r>
          </a:p>
          <a:p>
            <a:r>
              <a:rPr lang="en-US" dirty="0"/>
              <a:t>Leadership Development Opportunities – National and Local</a:t>
            </a:r>
          </a:p>
          <a:p>
            <a:r>
              <a:rPr lang="en-US" dirty="0"/>
              <a:t>Chapters Involvement and Activities</a:t>
            </a:r>
          </a:p>
          <a:p>
            <a:r>
              <a:rPr lang="en-US" dirty="0"/>
              <a:t>Career Center and Support</a:t>
            </a:r>
          </a:p>
          <a:p>
            <a:r>
              <a:rPr lang="en-US" dirty="0"/>
              <a:t>Scholarships </a:t>
            </a:r>
          </a:p>
          <a:p>
            <a:r>
              <a:rPr lang="en-US" dirty="0"/>
              <a:t>Members Only Online Discussion Boards</a:t>
            </a:r>
          </a:p>
          <a:p>
            <a:r>
              <a:rPr lang="en-US" dirty="0"/>
              <a:t>Networking – Connect with Industry Professionals</a:t>
            </a:r>
          </a:p>
          <a:p>
            <a:r>
              <a:rPr lang="en-US" dirty="0"/>
              <a:t>Dedicated Membership Support Staff</a:t>
            </a:r>
          </a:p>
          <a:p>
            <a:r>
              <a:rPr lang="en-US" dirty="0"/>
              <a:t>Dedicated You Tube Channel</a:t>
            </a:r>
          </a:p>
          <a:p>
            <a:r>
              <a:rPr lang="en-US" dirty="0"/>
              <a:t>Continuous Communication through Social Media, Internal Communications, etc.</a:t>
            </a:r>
          </a:p>
          <a:p>
            <a:r>
              <a:rPr lang="en-US" dirty="0"/>
              <a:t>And much more…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D730AC-9CD8-7BD1-B8E7-B8D039897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3037234"/>
            <a:ext cx="53949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383B-A0BD-44BE-AC4E-F59F4341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302004"/>
            <a:ext cx="7766936" cy="59981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App </a:t>
            </a:r>
            <a:r>
              <a:rPr lang="en-US" sz="2200" dirty="0"/>
              <a:t>(in Google play or App store)</a:t>
            </a:r>
            <a:br>
              <a:rPr lang="en-US" sz="2800" dirty="0"/>
            </a:br>
            <a:r>
              <a:rPr lang="en-US" sz="2800" dirty="0"/>
              <a:t>	Access to website on the go</a:t>
            </a:r>
            <a:br>
              <a:rPr lang="en-US" sz="2800" dirty="0"/>
            </a:br>
            <a:r>
              <a:rPr lang="en-US" sz="2800" dirty="0"/>
              <a:t>	Communities </a:t>
            </a:r>
            <a:r>
              <a:rPr lang="en-US" sz="2000" dirty="0"/>
              <a:t>(coming soon)</a:t>
            </a:r>
            <a:br>
              <a:rPr lang="en-US" sz="2800" dirty="0"/>
            </a:br>
            <a:r>
              <a:rPr lang="en-US" sz="2800" dirty="0"/>
              <a:t>	Network of peers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5300" dirty="0"/>
              <a:t>Conferences</a:t>
            </a:r>
            <a:br>
              <a:rPr lang="en-US" sz="2200" dirty="0"/>
            </a:br>
            <a:r>
              <a:rPr lang="en-US" sz="2200" dirty="0"/>
              <a:t>	CAL  - June 15th &amp; 16</a:t>
            </a:r>
            <a:r>
              <a:rPr lang="en-US" sz="2200" baseline="30000" dirty="0"/>
              <a:t>th</a:t>
            </a:r>
            <a:r>
              <a:rPr lang="en-US" sz="2200" dirty="0"/>
              <a:t> – Virtual</a:t>
            </a:r>
            <a:br>
              <a:rPr lang="en-US" sz="2200" dirty="0"/>
            </a:br>
            <a:r>
              <a:rPr lang="en-US" sz="2200" dirty="0"/>
              <a:t>			Silent Auction</a:t>
            </a:r>
            <a:br>
              <a:rPr lang="en-US" sz="2200" dirty="0"/>
            </a:br>
            <a:r>
              <a:rPr lang="en-US" sz="2200" dirty="0"/>
              <a:t>	WWC October 25</a:t>
            </a:r>
            <a:r>
              <a:rPr lang="en-US" sz="2200" baseline="30000" dirty="0"/>
              <a:t>th</a:t>
            </a:r>
            <a:r>
              <a:rPr lang="en-US" sz="2200" dirty="0"/>
              <a:t> – 27</a:t>
            </a:r>
            <a:r>
              <a:rPr lang="en-US" sz="2200" baseline="30000" dirty="0"/>
              <a:t>th</a:t>
            </a:r>
            <a:r>
              <a:rPr lang="en-US" sz="2200" dirty="0"/>
              <a:t> – Reno</a:t>
            </a:r>
            <a:br>
              <a:rPr lang="en-US" sz="2200" dirty="0"/>
            </a:br>
            <a:r>
              <a:rPr lang="en-US" sz="2200" dirty="0"/>
              <a:t>			Signature Event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AE0278E-4A48-5DCB-E4A4-855DD5F6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65" y="987452"/>
            <a:ext cx="2044998" cy="20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BFF5-1107-F3E4-1FF2-E0EFA462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Most Out of Membership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0D30D5-7F14-C0B6-9AEE-B53B425CEFC5}"/>
              </a:ext>
            </a:extLst>
          </p:cNvPr>
          <p:cNvSpPr txBox="1">
            <a:spLocks/>
          </p:cNvSpPr>
          <p:nvPr/>
        </p:nvSpPr>
        <p:spPr>
          <a:xfrm>
            <a:off x="1004505" y="150807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Volunteer Today </a:t>
            </a:r>
          </a:p>
          <a:p>
            <a:pPr lvl="1"/>
            <a:r>
              <a:rPr lang="en-US" dirty="0"/>
              <a:t>There are a variety of opportunities available to fit your time and availability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7A490B-9131-DD12-41BA-A4E0E139CA4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10" y="270712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32B622-52FE-225E-61DF-1ED779204410}"/>
              </a:ext>
            </a:extLst>
          </p:cNvPr>
          <p:cNvSpPr txBox="1"/>
          <p:nvPr/>
        </p:nvSpPr>
        <p:spPr>
          <a:xfrm>
            <a:off x="1727961" y="4927601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E3E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Scan this QR code and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solidFill>
                  <a:srgbClr val="2C74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VOLUNTEER TODAY!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3502F55D-E404-44E7-A7EC-A30FD322F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01065"/>
            <a:ext cx="6275667" cy="52558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73340-7CC4-421B-925F-D6099892B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6834" y="789165"/>
            <a:ext cx="3659246" cy="5267770"/>
          </a:xfrm>
        </p:spPr>
        <p:txBody>
          <a:bodyPr>
            <a:noAutofit/>
          </a:bodyPr>
          <a:lstStyle/>
          <a:p>
            <a:pPr algn="ctr"/>
            <a:r>
              <a:rPr lang="en-US" b="0" i="0" cap="none" dirty="0">
                <a:solidFill>
                  <a:schemeClr val="bg1"/>
                </a:solidFill>
                <a:effectLst/>
                <a:latin typeface="+mn-lt"/>
              </a:rPr>
              <a:t>AFWA offers members a unique career center with specific jobs in the accounting and finance industry. </a:t>
            </a:r>
            <a:endParaRPr lang="en-US" cap="none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b="0" i="0" cap="none" dirty="0"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en-US" b="0" i="0" cap="none" dirty="0">
                <a:solidFill>
                  <a:schemeClr val="bg1"/>
                </a:solidFill>
                <a:effectLst/>
                <a:latin typeface="+mn-lt"/>
              </a:rPr>
              <a:t>Plus take advantage of our free resume review offered at</a:t>
            </a:r>
          </a:p>
          <a:p>
            <a:pPr algn="ctr"/>
            <a:r>
              <a:rPr lang="en-US" b="0" i="0" cap="none" dirty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en-US" sz="2350" b="1" i="0" u="none" strike="noStrike" cap="none" dirty="0">
                <a:solidFill>
                  <a:schemeClr val="bg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https://jobs.afwa.org/</a:t>
            </a:r>
            <a:endParaRPr lang="en-US" sz="235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06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C7AF-E182-97F7-41F3-E3A7D676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AFWA Membership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CC87-E14A-0997-DCC3-B851A628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3 members and get $100 amazon gift card</a:t>
            </a:r>
          </a:p>
          <a:p>
            <a:r>
              <a:rPr lang="en-US" dirty="0"/>
              <a:t>Use the code NEWMEM25 to receive a $25 discount on membership</a:t>
            </a:r>
          </a:p>
          <a:p>
            <a:r>
              <a:rPr lang="en-US" dirty="0"/>
              <a:t>Corporate Discount Codes available - </a:t>
            </a:r>
            <a:r>
              <a:rPr lang="en-US" dirty="0">
                <a:hlinkClick r:id="rId2"/>
              </a:rPr>
              <a:t>Click Here for a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9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Isosceles Triangle 104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09BE-345B-6ABE-CE82-49FF6B10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Member Appreciation Month - May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 Appreciation Month - Accounting and Financial Women's Alliance (afwa.org)</a:t>
            </a:r>
            <a:endParaRPr lang="en-US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Celebrating those that make our organization strong and letting you know that You Count!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E358208-B990-5BD1-CB15-4DAEA74A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616" y="972608"/>
            <a:ext cx="4900269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Isosceles Triangle 104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604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be6b79-7dd7-481b-af7e-6c2508672d1d">
      <Terms xmlns="http://schemas.microsoft.com/office/infopath/2007/PartnerControls"/>
    </lcf76f155ced4ddcb4097134ff3c332f>
    <TaxCatchAll xmlns="2a13a4a1-5528-4efc-9566-7057b78936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AFB4258B5EA43AC1E823043904992" ma:contentTypeVersion="16" ma:contentTypeDescription="Create a new document." ma:contentTypeScope="" ma:versionID="e7eb7024e15c3e74755940fd9ff1d1bc">
  <xsd:schema xmlns:xsd="http://www.w3.org/2001/XMLSchema" xmlns:xs="http://www.w3.org/2001/XMLSchema" xmlns:p="http://schemas.microsoft.com/office/2006/metadata/properties" xmlns:ns2="07be6b79-7dd7-481b-af7e-6c2508672d1d" xmlns:ns3="2a13a4a1-5528-4efc-9566-7057b78936b4" targetNamespace="http://schemas.microsoft.com/office/2006/metadata/properties" ma:root="true" ma:fieldsID="a735ef39fb4f38c2604337d31480502e" ns2:_="" ns3:_="">
    <xsd:import namespace="07be6b79-7dd7-481b-af7e-6c2508672d1d"/>
    <xsd:import namespace="2a13a4a1-5528-4efc-9566-7057b7893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e6b79-7dd7-481b-af7e-6c2508672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3a4a1-5528-4efc-9566-7057b7893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1b3d52-72ac-49d8-813c-4c452bcdb97f}" ma:internalName="TaxCatchAll" ma:showField="CatchAllData" ma:web="2a13a4a1-5528-4efc-9566-7057b7893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EF928-51D2-425F-B05A-062988D5A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E4100-20E3-4623-9667-1306AE78FF7E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07be6b79-7dd7-481b-af7e-6c2508672d1d"/>
    <ds:schemaRef ds:uri="http://purl.org/dc/dcmitype/"/>
    <ds:schemaRef ds:uri="http://schemas.microsoft.com/office/2006/documentManagement/types"/>
    <ds:schemaRef ds:uri="http://www.w3.org/XML/1998/namespace"/>
    <ds:schemaRef ds:uri="2a13a4a1-5528-4efc-9566-7057b78936b4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732DC63-54C9-454A-AA00-AE5E62298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e6b79-7dd7-481b-af7e-6c2508672d1d"/>
    <ds:schemaRef ds:uri="2a13a4a1-5528-4efc-9566-7057b7893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243</TotalTime>
  <Words>442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3</vt:lpstr>
      <vt:lpstr>Facet</vt:lpstr>
      <vt:lpstr>Retrospect</vt:lpstr>
      <vt:lpstr>Acrobat Document</vt:lpstr>
      <vt:lpstr>AFWA It Pays to Belong!</vt:lpstr>
      <vt:lpstr>The mission of the Accounting &amp; Financial Women’s Alliance is to enable women in all accounting and finance fields to achieve their full potential and to contribute to their profession.   Connect.Advance.Lead™ </vt:lpstr>
      <vt:lpstr>To Be The Premier Organization For All Accounting and Finance Fields</vt:lpstr>
      <vt:lpstr>What do I get for my due's dollars?</vt:lpstr>
      <vt:lpstr>App (in Google play or App store)  Access to website on the go  Communities (coming soon)  Network of peers   Conferences  CAL  - June 15th &amp; 16th – Virtual    Silent Auction  WWC October 25th – 27th – Reno    Signature Event </vt:lpstr>
      <vt:lpstr>Getting the Most Out of Membership</vt:lpstr>
      <vt:lpstr>PowerPoint Presentation</vt:lpstr>
      <vt:lpstr>AFWA Membership Campaign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AFWA Benefits</dc:title>
  <dc:creator>Pheobie Hanover</dc:creator>
  <cp:lastModifiedBy>Cindy Stanley</cp:lastModifiedBy>
  <cp:revision>2</cp:revision>
  <dcterms:created xsi:type="dcterms:W3CDTF">2023-04-24T18:18:37Z</dcterms:created>
  <dcterms:modified xsi:type="dcterms:W3CDTF">2023-04-25T18:59:36Z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0x0101003EEAFB4258B5EA43AC1E823043904992</vt:lpwstr>
  </property>
  <property fmtid="{D5CDD505-2E9C-101B-9397-08002B2CF9AE}" pid="3" name="MediaServiceImageTags">
    <vt:lpwstr/>
  </property>
</Properties>
</file>